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mo" panose="020B0604020202020204" charset="0"/>
      <p:regular r:id="rId17"/>
    </p:embeddedFont>
    <p:embeddedFont>
      <p:font typeface="Arimo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21.10.2025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AE848-E346-8880-143A-3F49CDC2B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A1D3C1-2BA4-D46F-57C8-DB5C4638D0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06A23D-FC7B-8739-6BED-A6A3EDBB34C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E46B618-7AE9-9794-8124-4D664BACF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76CAE68-3109-6AAA-9DD3-B8D0287F5A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A9700-7FDA-53EC-E0AC-ABD99DCD257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0000F-CE59-D5DA-8744-D01751F08D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444881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544C2-94C2-0A56-BAAB-7DF1D28B3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8452B8-A986-35D5-96DB-ACFD478390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9F2FE7-8E62-018B-DF25-01FC642A979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138D75B-72A3-8AD8-66A0-BCC916A83C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71B27BC-A676-4CE1-A019-308A8192D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5A45C-2652-701A-59A9-73E37AE2F47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129D4-E2FB-9DDD-589E-24EFB6AD94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368417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F52BE-0985-219C-F04A-849DD3E6A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54DBDD-5E46-32E8-21B9-F24153FC6F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891C3C-6BE4-4ED7-75F7-CA32753F432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C52551A-5422-79C2-2930-BE3C1DB73F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E10A06-D4D0-CE63-1739-610C10329D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45C8E-8E5B-EF32-FECC-653D1D15215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F5CB4-24C0-4B9E-56F2-BE064601D8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819911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17ED0-DDB2-ADA3-0C3A-D483786FA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257C248-11BE-E80D-C216-07F454C497A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23C66-880C-3178-18E3-C9FB1B61350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19065A1-7176-D42F-EE69-1062F7D85D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6E089C1-11A9-FA60-3252-FFCBFCA611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687E4-097A-AC22-DD28-4C4BBF9244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12954-6B13-B174-CA08-1CF9F528C7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930671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5DF53-AE43-E886-80B1-E035269B2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550DCE-15BB-08A9-9E42-15E861F134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00E215-BD67-C64D-3393-52399E44067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78A6FF2-C487-7CA1-C34E-58A0D1DA0D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0D7795B-87E0-07A6-E90E-E2ADD1B548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96FC0-F6CF-F12D-6AD9-8EB3D27F729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A1923-25A3-1C31-CEFB-16B6F38688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043958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3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hyperlink" Target="https://www.canva.com/design/DAG2bn_BlYU/gXgSw-3MUvjLoPsORj39pw/edit?utm_content=DAG2bn_BlYU&amp;utm_campaign=designshare&amp;utm_medium=link2&amp;utm_source=sharebutton" TargetMode="External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75" y="370875"/>
            <a:ext cx="17573250" cy="9545250"/>
            <a:chOff x="0" y="0"/>
            <a:chExt cx="23431000" cy="12727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27051"/>
            </a:xfrm>
            <a:custGeom>
              <a:avLst/>
              <a:gdLst/>
              <a:ahLst/>
              <a:cxnLst/>
              <a:rect l="l" t="t" r="r" b="b"/>
              <a:pathLst>
                <a:path w="23430992" h="12727051">
                  <a:moveTo>
                    <a:pt x="0" y="334772"/>
                  </a:moveTo>
                  <a:cubicBezTo>
                    <a:pt x="0" y="149860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00"/>
                  </a:lnTo>
                  <a:lnTo>
                    <a:pt x="23095838" y="0"/>
                  </a:lnTo>
                  <a:cubicBezTo>
                    <a:pt x="23280877" y="0"/>
                    <a:pt x="23430992" y="149860"/>
                    <a:pt x="23430992" y="334772"/>
                  </a:cubicBezTo>
                  <a:lnTo>
                    <a:pt x="23418292" y="334772"/>
                  </a:lnTo>
                  <a:lnTo>
                    <a:pt x="23430992" y="334772"/>
                  </a:lnTo>
                  <a:lnTo>
                    <a:pt x="23430992" y="12392152"/>
                  </a:lnTo>
                  <a:lnTo>
                    <a:pt x="23418292" y="12392152"/>
                  </a:lnTo>
                  <a:lnTo>
                    <a:pt x="23430992" y="12392152"/>
                  </a:lnTo>
                  <a:cubicBezTo>
                    <a:pt x="23430992" y="12577064"/>
                    <a:pt x="23281004" y="12726925"/>
                    <a:pt x="23095838" y="12726925"/>
                  </a:cubicBezTo>
                  <a:lnTo>
                    <a:pt x="23095838" y="12714225"/>
                  </a:lnTo>
                  <a:lnTo>
                    <a:pt x="23095838" y="12726925"/>
                  </a:lnTo>
                  <a:lnTo>
                    <a:pt x="335153" y="12726925"/>
                  </a:lnTo>
                  <a:lnTo>
                    <a:pt x="335153" y="12714225"/>
                  </a:lnTo>
                  <a:lnTo>
                    <a:pt x="335153" y="12726925"/>
                  </a:lnTo>
                  <a:cubicBezTo>
                    <a:pt x="149987" y="12727051"/>
                    <a:pt x="0" y="12577064"/>
                    <a:pt x="0" y="12392152"/>
                  </a:cubicBezTo>
                  <a:lnTo>
                    <a:pt x="0" y="334772"/>
                  </a:lnTo>
                  <a:lnTo>
                    <a:pt x="12700" y="334772"/>
                  </a:lnTo>
                  <a:lnTo>
                    <a:pt x="0" y="334772"/>
                  </a:lnTo>
                  <a:moveTo>
                    <a:pt x="25400" y="334772"/>
                  </a:moveTo>
                  <a:lnTo>
                    <a:pt x="25400" y="12392152"/>
                  </a:lnTo>
                  <a:lnTo>
                    <a:pt x="12700" y="12392152"/>
                  </a:lnTo>
                  <a:lnTo>
                    <a:pt x="25400" y="12392152"/>
                  </a:lnTo>
                  <a:cubicBezTo>
                    <a:pt x="25400" y="12562967"/>
                    <a:pt x="164084" y="12701525"/>
                    <a:pt x="335153" y="12701525"/>
                  </a:cubicBezTo>
                  <a:lnTo>
                    <a:pt x="23095838" y="12701525"/>
                  </a:lnTo>
                  <a:cubicBezTo>
                    <a:pt x="23266907" y="12701525"/>
                    <a:pt x="23405592" y="12562967"/>
                    <a:pt x="23405592" y="12392152"/>
                  </a:cubicBezTo>
                  <a:lnTo>
                    <a:pt x="23405592" y="334772"/>
                  </a:lnTo>
                  <a:cubicBezTo>
                    <a:pt x="23405592" y="163957"/>
                    <a:pt x="23266907" y="25400"/>
                    <a:pt x="23095838" y="25400"/>
                  </a:cubicBezTo>
                  <a:lnTo>
                    <a:pt x="335153" y="25400"/>
                  </a:lnTo>
                  <a:lnTo>
                    <a:pt x="335153" y="12700"/>
                  </a:lnTo>
                  <a:lnTo>
                    <a:pt x="335153" y="25400"/>
                  </a:lnTo>
                  <a:cubicBezTo>
                    <a:pt x="164084" y="25400"/>
                    <a:pt x="25400" y="163957"/>
                    <a:pt x="25400" y="33477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AutoShape 4"/>
          <p:cNvSpPr/>
          <p:nvPr/>
        </p:nvSpPr>
        <p:spPr>
          <a:xfrm rot="277305">
            <a:off x="356941" y="1899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277305">
            <a:off x="356941" y="2102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277305">
            <a:off x="356941" y="2305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277305">
            <a:off x="356941" y="2507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277305">
            <a:off x="356941" y="2710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277305">
            <a:off x="356941" y="2913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277305">
            <a:off x="356941" y="3116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277305">
            <a:off x="356941" y="3318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277305">
            <a:off x="356941" y="3521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 rot="277305">
            <a:off x="356941" y="3724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rot="277305">
            <a:off x="356941" y="3927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 rot="277305">
            <a:off x="356941" y="4129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rot="277305">
            <a:off x="356941" y="4332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rot="277305">
            <a:off x="356941" y="4535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277305">
            <a:off x="356941" y="4738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rot="277305">
            <a:off x="356941" y="4940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rot="277305">
            <a:off x="356941" y="1088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 rot="277305">
            <a:off x="356941" y="1291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rot="277305">
            <a:off x="356941" y="1494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 rot="277305">
            <a:off x="356941" y="1696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rot="277305">
            <a:off x="356941" y="5143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 rot="277305">
            <a:off x="356941" y="5346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 rot="277305">
            <a:off x="356941" y="5549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/>
          <p:cNvSpPr/>
          <p:nvPr/>
        </p:nvSpPr>
        <p:spPr>
          <a:xfrm rot="277305">
            <a:off x="356941" y="5751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28"/>
          <p:cNvSpPr/>
          <p:nvPr/>
        </p:nvSpPr>
        <p:spPr>
          <a:xfrm rot="277305">
            <a:off x="356941" y="5954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/>
          <p:cNvSpPr/>
          <p:nvPr/>
        </p:nvSpPr>
        <p:spPr>
          <a:xfrm rot="277305">
            <a:off x="356941" y="6157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 rot="277305">
            <a:off x="356941" y="6360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AutoShape 31"/>
          <p:cNvSpPr/>
          <p:nvPr/>
        </p:nvSpPr>
        <p:spPr>
          <a:xfrm rot="277305">
            <a:off x="356941" y="6562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AutoShape 32"/>
          <p:cNvSpPr/>
          <p:nvPr/>
        </p:nvSpPr>
        <p:spPr>
          <a:xfrm rot="277305">
            <a:off x="356941" y="6765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3" name="AutoShape 33"/>
          <p:cNvSpPr/>
          <p:nvPr/>
        </p:nvSpPr>
        <p:spPr>
          <a:xfrm rot="277305">
            <a:off x="356941" y="6968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 rot="277305">
            <a:off x="356941" y="7171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 rot="277305">
            <a:off x="356941" y="7373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 rot="277305">
            <a:off x="356941" y="7576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 rot="277305">
            <a:off x="356941" y="7779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 rot="277305">
            <a:off x="356941" y="7982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AutoShape 39"/>
          <p:cNvSpPr/>
          <p:nvPr/>
        </p:nvSpPr>
        <p:spPr>
          <a:xfrm rot="277305">
            <a:off x="356941" y="8184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AutoShape 40"/>
          <p:cNvSpPr/>
          <p:nvPr/>
        </p:nvSpPr>
        <p:spPr>
          <a:xfrm rot="277305">
            <a:off x="356941" y="8387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1" name="AutoShape 41"/>
          <p:cNvSpPr/>
          <p:nvPr/>
        </p:nvSpPr>
        <p:spPr>
          <a:xfrm rot="277305">
            <a:off x="356941" y="8590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AutoShape 42"/>
          <p:cNvSpPr/>
          <p:nvPr/>
        </p:nvSpPr>
        <p:spPr>
          <a:xfrm rot="277305">
            <a:off x="356941" y="8793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 rot="277305">
            <a:off x="356941" y="8995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 rot="277305">
            <a:off x="356941" y="9198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 rot="277305">
            <a:off x="17694541" y="1899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AutoShape 46"/>
          <p:cNvSpPr/>
          <p:nvPr/>
        </p:nvSpPr>
        <p:spPr>
          <a:xfrm rot="277305">
            <a:off x="17694541" y="2102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7" name="AutoShape 47"/>
          <p:cNvSpPr/>
          <p:nvPr/>
        </p:nvSpPr>
        <p:spPr>
          <a:xfrm rot="277305">
            <a:off x="17694541" y="2305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48"/>
          <p:cNvSpPr/>
          <p:nvPr/>
        </p:nvSpPr>
        <p:spPr>
          <a:xfrm rot="277305">
            <a:off x="17694541" y="2507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49"/>
          <p:cNvSpPr/>
          <p:nvPr/>
        </p:nvSpPr>
        <p:spPr>
          <a:xfrm rot="277305">
            <a:off x="17694541" y="2710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AutoShape 50"/>
          <p:cNvSpPr/>
          <p:nvPr/>
        </p:nvSpPr>
        <p:spPr>
          <a:xfrm rot="277305">
            <a:off x="17694541" y="2913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1" name="AutoShape 51"/>
          <p:cNvSpPr/>
          <p:nvPr/>
        </p:nvSpPr>
        <p:spPr>
          <a:xfrm rot="277305">
            <a:off x="17694541" y="3116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2" name="AutoShape 52"/>
          <p:cNvSpPr/>
          <p:nvPr/>
        </p:nvSpPr>
        <p:spPr>
          <a:xfrm rot="277305">
            <a:off x="17694541" y="3318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3" name="AutoShape 53"/>
          <p:cNvSpPr/>
          <p:nvPr/>
        </p:nvSpPr>
        <p:spPr>
          <a:xfrm rot="277305">
            <a:off x="17694541" y="3521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4" name="AutoShape 54"/>
          <p:cNvSpPr/>
          <p:nvPr/>
        </p:nvSpPr>
        <p:spPr>
          <a:xfrm rot="277305">
            <a:off x="17694541" y="3724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5" name="AutoShape 55"/>
          <p:cNvSpPr/>
          <p:nvPr/>
        </p:nvSpPr>
        <p:spPr>
          <a:xfrm rot="277305">
            <a:off x="17694541" y="3927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56"/>
          <p:cNvSpPr/>
          <p:nvPr/>
        </p:nvSpPr>
        <p:spPr>
          <a:xfrm rot="277305">
            <a:off x="17694541" y="4129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7" name="AutoShape 57"/>
          <p:cNvSpPr/>
          <p:nvPr/>
        </p:nvSpPr>
        <p:spPr>
          <a:xfrm rot="277305">
            <a:off x="17694541" y="4332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8" name="AutoShape 58"/>
          <p:cNvSpPr/>
          <p:nvPr/>
        </p:nvSpPr>
        <p:spPr>
          <a:xfrm rot="277305">
            <a:off x="17694541" y="4535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9" name="AutoShape 59"/>
          <p:cNvSpPr/>
          <p:nvPr/>
        </p:nvSpPr>
        <p:spPr>
          <a:xfrm rot="277305">
            <a:off x="17694541" y="4738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0" name="AutoShape 60"/>
          <p:cNvSpPr/>
          <p:nvPr/>
        </p:nvSpPr>
        <p:spPr>
          <a:xfrm rot="277305">
            <a:off x="17694541" y="4940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1" name="AutoShape 61"/>
          <p:cNvSpPr/>
          <p:nvPr/>
        </p:nvSpPr>
        <p:spPr>
          <a:xfrm rot="277305">
            <a:off x="17694541" y="1088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2" name="AutoShape 62"/>
          <p:cNvSpPr/>
          <p:nvPr/>
        </p:nvSpPr>
        <p:spPr>
          <a:xfrm rot="277305">
            <a:off x="17694541" y="1291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3" name="AutoShape 63"/>
          <p:cNvSpPr/>
          <p:nvPr/>
        </p:nvSpPr>
        <p:spPr>
          <a:xfrm rot="277305">
            <a:off x="17694541" y="1494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4" name="AutoShape 64"/>
          <p:cNvSpPr/>
          <p:nvPr/>
        </p:nvSpPr>
        <p:spPr>
          <a:xfrm rot="277305">
            <a:off x="17694541" y="1696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5" name="AutoShape 65"/>
          <p:cNvSpPr/>
          <p:nvPr/>
        </p:nvSpPr>
        <p:spPr>
          <a:xfrm rot="277305">
            <a:off x="17694541" y="5143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6" name="AutoShape 66"/>
          <p:cNvSpPr/>
          <p:nvPr/>
        </p:nvSpPr>
        <p:spPr>
          <a:xfrm rot="277305">
            <a:off x="17694541" y="5346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7" name="AutoShape 67"/>
          <p:cNvSpPr/>
          <p:nvPr/>
        </p:nvSpPr>
        <p:spPr>
          <a:xfrm rot="277305">
            <a:off x="17694541" y="5549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8" name="AutoShape 68"/>
          <p:cNvSpPr/>
          <p:nvPr/>
        </p:nvSpPr>
        <p:spPr>
          <a:xfrm rot="277305">
            <a:off x="17694541" y="5751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9" name="AutoShape 69"/>
          <p:cNvSpPr/>
          <p:nvPr/>
        </p:nvSpPr>
        <p:spPr>
          <a:xfrm rot="277305">
            <a:off x="17694541" y="5954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0" name="AutoShape 70"/>
          <p:cNvSpPr/>
          <p:nvPr/>
        </p:nvSpPr>
        <p:spPr>
          <a:xfrm rot="277305">
            <a:off x="17694541" y="6157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71"/>
          <p:cNvSpPr/>
          <p:nvPr/>
        </p:nvSpPr>
        <p:spPr>
          <a:xfrm rot="277305">
            <a:off x="17694541" y="6360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2" name="AutoShape 72"/>
          <p:cNvSpPr/>
          <p:nvPr/>
        </p:nvSpPr>
        <p:spPr>
          <a:xfrm rot="277305">
            <a:off x="17694541" y="6562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3" name="AutoShape 73"/>
          <p:cNvSpPr/>
          <p:nvPr/>
        </p:nvSpPr>
        <p:spPr>
          <a:xfrm rot="277305">
            <a:off x="17694541" y="6765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4" name="AutoShape 74"/>
          <p:cNvSpPr/>
          <p:nvPr/>
        </p:nvSpPr>
        <p:spPr>
          <a:xfrm rot="277305">
            <a:off x="17694541" y="6968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5" name="AutoShape 75"/>
          <p:cNvSpPr/>
          <p:nvPr/>
        </p:nvSpPr>
        <p:spPr>
          <a:xfrm rot="277305">
            <a:off x="17694541" y="7171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6" name="AutoShape 76"/>
          <p:cNvSpPr/>
          <p:nvPr/>
        </p:nvSpPr>
        <p:spPr>
          <a:xfrm rot="277305">
            <a:off x="17694541" y="7373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7" name="AutoShape 77"/>
          <p:cNvSpPr/>
          <p:nvPr/>
        </p:nvSpPr>
        <p:spPr>
          <a:xfrm rot="277305">
            <a:off x="17694541" y="7576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8" name="AutoShape 78"/>
          <p:cNvSpPr/>
          <p:nvPr/>
        </p:nvSpPr>
        <p:spPr>
          <a:xfrm rot="277305">
            <a:off x="17694541" y="7779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9" name="AutoShape 79"/>
          <p:cNvSpPr/>
          <p:nvPr/>
        </p:nvSpPr>
        <p:spPr>
          <a:xfrm rot="277305">
            <a:off x="17694541" y="7982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0" name="AutoShape 80"/>
          <p:cNvSpPr/>
          <p:nvPr/>
        </p:nvSpPr>
        <p:spPr>
          <a:xfrm rot="277305">
            <a:off x="17694541" y="8184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1" name="AutoShape 81"/>
          <p:cNvSpPr/>
          <p:nvPr/>
        </p:nvSpPr>
        <p:spPr>
          <a:xfrm rot="277305">
            <a:off x="17694541" y="8387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2" name="AutoShape 82"/>
          <p:cNvSpPr/>
          <p:nvPr/>
        </p:nvSpPr>
        <p:spPr>
          <a:xfrm rot="277305">
            <a:off x="17694541" y="85902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3" name="AutoShape 83"/>
          <p:cNvSpPr/>
          <p:nvPr/>
        </p:nvSpPr>
        <p:spPr>
          <a:xfrm rot="277305">
            <a:off x="17694541" y="87930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4" name="AutoShape 84"/>
          <p:cNvSpPr/>
          <p:nvPr/>
        </p:nvSpPr>
        <p:spPr>
          <a:xfrm rot="277305">
            <a:off x="17694541" y="899575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5" name="AutoShape 85"/>
          <p:cNvSpPr/>
          <p:nvPr/>
        </p:nvSpPr>
        <p:spPr>
          <a:xfrm rot="277305">
            <a:off x="17694541" y="9198500"/>
            <a:ext cx="236419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6" name="AutoShape 86"/>
          <p:cNvSpPr/>
          <p:nvPr/>
        </p:nvSpPr>
        <p:spPr>
          <a:xfrm rot="7134">
            <a:off x="357315" y="7982450"/>
            <a:ext cx="9179270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7" name="AutoShape 87"/>
          <p:cNvSpPr/>
          <p:nvPr/>
        </p:nvSpPr>
        <p:spPr>
          <a:xfrm rot="5206934">
            <a:off x="15377661" y="6513954"/>
            <a:ext cx="339385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8" name="AutoShape 88"/>
          <p:cNvSpPr/>
          <p:nvPr/>
        </p:nvSpPr>
        <p:spPr>
          <a:xfrm rot="5206934">
            <a:off x="15361797" y="3962408"/>
            <a:ext cx="339385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9" name="AutoShape 89"/>
          <p:cNvSpPr/>
          <p:nvPr/>
        </p:nvSpPr>
        <p:spPr>
          <a:xfrm rot="5206934">
            <a:off x="15377661" y="1410904"/>
            <a:ext cx="339385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0" name="AutoShape 90"/>
          <p:cNvSpPr/>
          <p:nvPr/>
        </p:nvSpPr>
        <p:spPr>
          <a:xfrm rot="57936">
            <a:off x="13100607" y="2874386"/>
            <a:ext cx="1130411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91" name="AutoShape 91"/>
          <p:cNvSpPr/>
          <p:nvPr/>
        </p:nvSpPr>
        <p:spPr>
          <a:xfrm rot="77301">
            <a:off x="12964860" y="3628990"/>
            <a:ext cx="847264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92" name="AutoShape 92"/>
          <p:cNvSpPr/>
          <p:nvPr/>
        </p:nvSpPr>
        <p:spPr>
          <a:xfrm rot="36976">
            <a:off x="13784776" y="6358066"/>
            <a:ext cx="1771152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3" name="AutoShape 93"/>
          <p:cNvSpPr/>
          <p:nvPr/>
        </p:nvSpPr>
        <p:spPr>
          <a:xfrm rot="48319">
            <a:off x="14197086" y="3812174"/>
            <a:ext cx="1355384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4" name="AutoShape 94"/>
          <p:cNvSpPr/>
          <p:nvPr/>
        </p:nvSpPr>
        <p:spPr>
          <a:xfrm rot="5332077">
            <a:off x="13731661" y="3339894"/>
            <a:ext cx="964238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5" name="AutoShape 95"/>
          <p:cNvSpPr/>
          <p:nvPr/>
        </p:nvSpPr>
        <p:spPr>
          <a:xfrm rot="5376250">
            <a:off x="12414126" y="4998190"/>
            <a:ext cx="2757516" cy="0"/>
          </a:xfrm>
          <a:prstGeom prst="line">
            <a:avLst/>
          </a:prstGeom>
          <a:ln w="9525" cap="rnd">
            <a:solidFill>
              <a:srgbClr val="00FC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6" name="Freeform 96"/>
          <p:cNvSpPr/>
          <p:nvPr/>
        </p:nvSpPr>
        <p:spPr>
          <a:xfrm>
            <a:off x="592975" y="633901"/>
            <a:ext cx="4358404" cy="1710673"/>
          </a:xfrm>
          <a:custGeom>
            <a:avLst/>
            <a:gdLst/>
            <a:ahLst/>
            <a:cxnLst/>
            <a:rect l="l" t="t" r="r" b="b"/>
            <a:pathLst>
              <a:path w="4358404" h="1710673">
                <a:moveTo>
                  <a:pt x="0" y="0"/>
                </a:moveTo>
                <a:lnTo>
                  <a:pt x="4358404" y="0"/>
                </a:lnTo>
                <a:lnTo>
                  <a:pt x="4358404" y="1710673"/>
                </a:lnTo>
                <a:lnTo>
                  <a:pt x="0" y="17106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7" name="Freeform 97"/>
          <p:cNvSpPr/>
          <p:nvPr/>
        </p:nvSpPr>
        <p:spPr>
          <a:xfrm>
            <a:off x="11951787" y="905758"/>
            <a:ext cx="5191893" cy="8307029"/>
          </a:xfrm>
          <a:custGeom>
            <a:avLst/>
            <a:gdLst/>
            <a:ahLst/>
            <a:cxnLst/>
            <a:rect l="l" t="t" r="r" b="b"/>
            <a:pathLst>
              <a:path w="5191893" h="8307029">
                <a:moveTo>
                  <a:pt x="0" y="0"/>
                </a:moveTo>
                <a:lnTo>
                  <a:pt x="5191893" y="0"/>
                </a:lnTo>
                <a:lnTo>
                  <a:pt x="5191893" y="8307030"/>
                </a:lnTo>
                <a:lnTo>
                  <a:pt x="0" y="83070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8" name="TextBox 98"/>
          <p:cNvSpPr txBox="1"/>
          <p:nvPr/>
        </p:nvSpPr>
        <p:spPr>
          <a:xfrm>
            <a:off x="817912" y="3296960"/>
            <a:ext cx="10652760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1"/>
              </a:lnSpc>
              <a:spcBef>
                <a:spcPct val="0"/>
              </a:spcBef>
            </a:pPr>
            <a:r>
              <a:rPr lang="en-US" sz="3984">
                <a:solidFill>
                  <a:srgbClr val="00FCFE"/>
                </a:solidFill>
                <a:latin typeface="Arimo"/>
                <a:ea typeface="Arimo"/>
                <a:cs typeface="Arimo"/>
                <a:sym typeface="Arimo"/>
              </a:rPr>
              <a:t>AI-Powered Smart Health</a:t>
            </a:r>
          </a:p>
          <a:p>
            <a:pPr algn="ctr">
              <a:lnSpc>
                <a:spcPts val="4781"/>
              </a:lnSpc>
              <a:spcBef>
                <a:spcPct val="0"/>
              </a:spcBef>
            </a:pPr>
            <a:r>
              <a:rPr lang="en-US" sz="3984">
                <a:solidFill>
                  <a:srgbClr val="00FCFE"/>
                </a:solidFill>
                <a:latin typeface="Arimo"/>
                <a:ea typeface="Arimo"/>
                <a:cs typeface="Arimo"/>
                <a:sym typeface="Arimo"/>
              </a:rPr>
              <a:t>Monitoring and Early Disease Detection System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1028700" y="6807537"/>
            <a:ext cx="9959340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FCFE"/>
                </a:solidFill>
                <a:latin typeface="Arimo"/>
                <a:ea typeface="Arimo"/>
                <a:cs typeface="Arimo"/>
                <a:sym typeface="Arimo"/>
              </a:rPr>
              <a:t>HeartWare | CIEL Kingston vibeAIthon 2025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1696293" y="5169627"/>
            <a:ext cx="8624154" cy="777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2"/>
              </a:lnSpc>
              <a:spcBef>
                <a:spcPct val="0"/>
              </a:spcBef>
            </a:pPr>
            <a:r>
              <a:rPr lang="en-US" sz="2560">
                <a:solidFill>
                  <a:srgbClr val="00FCFE"/>
                </a:solidFill>
                <a:latin typeface="Arimo"/>
                <a:ea typeface="Arimo"/>
                <a:cs typeface="Arimo"/>
                <a:sym typeface="Arimo"/>
              </a:rPr>
              <a:t>AURA-AI: Autonomous &amp; Ubiquitous Remote-monitoring for</a:t>
            </a:r>
          </a:p>
          <a:p>
            <a:pPr algn="ctr">
              <a:lnSpc>
                <a:spcPts val="3072"/>
              </a:lnSpc>
              <a:spcBef>
                <a:spcPct val="0"/>
              </a:spcBef>
            </a:pPr>
            <a:r>
              <a:rPr lang="en-US" sz="2560">
                <a:solidFill>
                  <a:srgbClr val="00FCFE"/>
                </a:solidFill>
                <a:latin typeface="Arimo"/>
                <a:ea typeface="Arimo"/>
                <a:cs typeface="Arimo"/>
                <a:sym typeface="Arimo"/>
              </a:rPr>
              <a:t>Advanced AI-powered Health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D2CD6A-2180-857D-32C5-52656AD68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36A488C-4881-1471-CE9C-0E3B7CA4EC71}"/>
              </a:ext>
            </a:extLst>
          </p:cNvPr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79DAF57-52B6-A9BE-66CF-C24202EE0FE4}"/>
                </a:ext>
              </a:extLst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8CEB1FF3-FE3F-E286-91E5-86195E34B820}"/>
              </a:ext>
            </a:extLst>
          </p:cNvPr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DD22C6C-5DFF-FD2F-80B1-DBC205959393}"/>
              </a:ext>
            </a:extLst>
          </p:cNvPr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EAE1F-BA90-358D-448D-DD488B1C7241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DB3734-9745-5A8E-49B9-EF6D0E6396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747" y="2628900"/>
            <a:ext cx="8620786" cy="5562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FD7D4D-F76A-567D-F7DF-47864B8D01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86533" y="2552915"/>
            <a:ext cx="8698367" cy="571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56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12B13D-7138-DDFA-2D5A-6F13B6528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B290455-393D-5913-6508-768F17A49D2A}"/>
              </a:ext>
            </a:extLst>
          </p:cNvPr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0CF69A2-6973-C92E-A754-EE2B39E885D6}"/>
                </a:ext>
              </a:extLst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D21A930B-0212-CAAF-F734-528DA3065907}"/>
              </a:ext>
            </a:extLst>
          </p:cNvPr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03F8267-6AAD-0B5C-7E4B-9FC340A6D53D}"/>
              </a:ext>
            </a:extLst>
          </p:cNvPr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F1D95-B69A-342E-3EE7-99836A8781EE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9D038D-071D-A6B0-CBF2-45DC6B1AE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403" y="1809750"/>
            <a:ext cx="12477193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259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D68AAD-0D92-158E-1C6C-525804B9E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0E44F05-E998-466C-DAF2-06BF672DA7AB}"/>
              </a:ext>
            </a:extLst>
          </p:cNvPr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1FE8823-FFA6-72E1-08AD-D8B2B4403304}"/>
                </a:ext>
              </a:extLst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2326C3BC-9827-F38D-A93B-18C5773A4682}"/>
              </a:ext>
            </a:extLst>
          </p:cNvPr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CB86205F-3D14-06D7-42C6-5AF76460999D}"/>
              </a:ext>
            </a:extLst>
          </p:cNvPr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27850-B594-191C-2AAC-839F79E9948C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779465-559D-E09E-C7BB-422BCC51E6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8704" y="2200585"/>
            <a:ext cx="11110592" cy="588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47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640971-EE40-0A93-6CAD-5057C0C8D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0D78116-1630-E56D-8964-AFC2AB2E1D52}"/>
              </a:ext>
            </a:extLst>
          </p:cNvPr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7B667F8-D317-1961-6309-DBEA88617567}"/>
                </a:ext>
              </a:extLst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5DCA3E18-4171-3BB9-6BE7-F7C4A83A1BF5}"/>
              </a:ext>
            </a:extLst>
          </p:cNvPr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46D7746B-6084-627A-68AE-38BB96EF7EA6}"/>
              </a:ext>
            </a:extLst>
          </p:cNvPr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ED5843-FF17-0276-30DC-34E2252DC821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143F5E-D9ED-7E31-E313-4F03C39259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843" y="2527671"/>
            <a:ext cx="9868314" cy="52316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F44E12-F1CC-EA40-86C3-87C855B2892A}"/>
              </a:ext>
            </a:extLst>
          </p:cNvPr>
          <p:cNvSpPr txBox="1"/>
          <p:nvPr/>
        </p:nvSpPr>
        <p:spPr>
          <a:xfrm>
            <a:off x="3527896" y="8066826"/>
            <a:ext cx="926431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500" dirty="0">
                <a:solidFill>
                  <a:schemeClr val="bg1"/>
                </a:solidFill>
              </a:rPr>
              <a:t>LINK:</a:t>
            </a:r>
            <a:br>
              <a:rPr lang="en-IN" sz="2500" dirty="0">
                <a:solidFill>
                  <a:schemeClr val="bg1"/>
                </a:solidFill>
              </a:rPr>
            </a:br>
            <a:r>
              <a:rPr lang="en-IN" sz="2500" dirty="0">
                <a:solidFill>
                  <a:schemeClr val="bg1"/>
                </a:solidFill>
              </a:rPr>
              <a:t>https://drive.google.com/file/d/16Ad1lGwIH42pDH1Y6s1ycDH8BzEPEF2q/view?usp=sharing </a:t>
            </a:r>
          </a:p>
        </p:txBody>
      </p:sp>
    </p:spTree>
    <p:extLst>
      <p:ext uri="{BB962C8B-B14F-4D97-AF65-F5344CB8AC3E}">
        <p14:creationId xmlns:p14="http://schemas.microsoft.com/office/powerpoint/2010/main" val="3415268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A8D450-BF89-C254-2F7D-A12A441A9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23BAC91-5E01-DF0B-92A8-350851134175}"/>
              </a:ext>
            </a:extLst>
          </p:cNvPr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BCFB5AB-4DBC-AB29-2A12-E8745E8BC42D}"/>
                </a:ext>
              </a:extLst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54F825CB-D6D6-CE3A-6D84-4A1F6DBDCED2}"/>
              </a:ext>
            </a:extLst>
          </p:cNvPr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389E511E-B61A-F238-65FB-9C193397E7D1}"/>
              </a:ext>
            </a:extLst>
          </p:cNvPr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441AA3-DD0A-7F10-EF63-2AF7DB58ADFF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F5EABA-B152-21A5-13DB-EE9BCE4A34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0751" y="1661059"/>
            <a:ext cx="10806269" cy="49722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63177C-417B-5767-B54E-0C490B2E9B60}"/>
              </a:ext>
            </a:extLst>
          </p:cNvPr>
          <p:cNvSpPr txBox="1"/>
          <p:nvPr/>
        </p:nvSpPr>
        <p:spPr>
          <a:xfrm>
            <a:off x="3708686" y="6837057"/>
            <a:ext cx="116586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LINK: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https://drive.google.com/file/d/</a:t>
            </a:r>
            <a:r>
              <a:rPr lang="en-IN" sz="2000" dirty="0">
                <a:solidFill>
                  <a:schemeClr val="bg1"/>
                </a:solidFill>
              </a:rPr>
              <a:t>1oahr23VaH1ktzGe77dklZe2Q2VhNCi7k</a:t>
            </a:r>
            <a:r>
              <a:rPr lang="en-IN" dirty="0">
                <a:solidFill>
                  <a:schemeClr val="bg1"/>
                </a:solidFill>
              </a:rPr>
              <a:t>/view?usp=drive_link</a:t>
            </a:r>
          </a:p>
        </p:txBody>
      </p:sp>
    </p:spTree>
    <p:extLst>
      <p:ext uri="{BB962C8B-B14F-4D97-AF65-F5344CB8AC3E}">
        <p14:creationId xmlns:p14="http://schemas.microsoft.com/office/powerpoint/2010/main" val="1142240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0187" y="0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31425" y="952900"/>
            <a:ext cx="15225150" cy="95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Problem Recap &amp; Objective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893970"/>
            <a:ext cx="7707738" cy="781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Validated Problem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Rural and semi-urban communities lack access to continuous, affordable health monitoring.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Traditional clinical devices are costly, bulky, and unsuitable for home or emergency deployment.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Absence of early detection mechanisms often delays medical attention, increasing preventable mortality.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213" y="152400"/>
            <a:ext cx="18338187" cy="10011617"/>
            <a:chOff x="0" y="0"/>
            <a:chExt cx="23431000" cy="1279200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0024459" y="2271982"/>
            <a:ext cx="7014835" cy="6181823"/>
          </a:xfrm>
          <a:custGeom>
            <a:avLst/>
            <a:gdLst/>
            <a:ahLst/>
            <a:cxnLst/>
            <a:rect l="l" t="t" r="r" b="b"/>
            <a:pathLst>
              <a:path w="7014835" h="6181823">
                <a:moveTo>
                  <a:pt x="0" y="0"/>
                </a:moveTo>
                <a:lnTo>
                  <a:pt x="7014835" y="0"/>
                </a:lnTo>
                <a:lnTo>
                  <a:pt x="7014835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0187" y="0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61166" y="2469079"/>
            <a:ext cx="5348842" cy="5348842"/>
          </a:xfrm>
          <a:custGeom>
            <a:avLst/>
            <a:gdLst/>
            <a:ahLst/>
            <a:cxnLst/>
            <a:rect l="l" t="t" r="r" b="b"/>
            <a:pathLst>
              <a:path w="5348842" h="5348842">
                <a:moveTo>
                  <a:pt x="0" y="0"/>
                </a:moveTo>
                <a:lnTo>
                  <a:pt x="5348841" y="0"/>
                </a:lnTo>
                <a:lnTo>
                  <a:pt x="5348841" y="5348842"/>
                </a:lnTo>
                <a:lnTo>
                  <a:pt x="0" y="53488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952900"/>
            <a:ext cx="15225150" cy="95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Problem Recap &amp; 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31425" y="2163804"/>
            <a:ext cx="5021580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Objective of Prototype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024188"/>
            <a:ext cx="8115300" cy="596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4875" lvl="1" indent="-357437" algn="l">
              <a:lnSpc>
                <a:spcPts val="3973"/>
              </a:lnSpc>
              <a:buFont typeface="Arial"/>
              <a:buChar char="•"/>
            </a:pPr>
            <a:r>
              <a:rPr lang="en-US" sz="331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Build a portable, AI-powered multi-sensor health device that autonomously tracks ECG, SpO₂, BP (via PTT), respiration, temperature, and air quality.</a:t>
            </a:r>
          </a:p>
          <a:p>
            <a:pPr marL="714875" lvl="1" indent="-357437" algn="l">
              <a:lnSpc>
                <a:spcPts val="3973"/>
              </a:lnSpc>
              <a:buFont typeface="Arial"/>
              <a:buChar char="•"/>
            </a:pPr>
            <a:r>
              <a:rPr lang="en-US" sz="331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Use edge AI (1D-CNN + LSTM) for real-time anomaly detection and disease-risk prediction without cloud dependency.</a:t>
            </a:r>
          </a:p>
          <a:p>
            <a:pPr marL="714875" lvl="1" indent="-357437" algn="l">
              <a:lnSpc>
                <a:spcPts val="3973"/>
              </a:lnSpc>
              <a:buFont typeface="Arial"/>
              <a:buChar char="•"/>
            </a:pPr>
            <a:r>
              <a:rPr lang="en-US" sz="331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Deliver instant alerts and cloud visualization to enable rapid caregiver response.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0187" y="0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437034" y="2173329"/>
            <a:ext cx="5319541" cy="5303020"/>
          </a:xfrm>
          <a:custGeom>
            <a:avLst/>
            <a:gdLst/>
            <a:ahLst/>
            <a:cxnLst/>
            <a:rect l="l" t="t" r="r" b="b"/>
            <a:pathLst>
              <a:path w="5319541" h="5303020">
                <a:moveTo>
                  <a:pt x="0" y="0"/>
                </a:moveTo>
                <a:lnTo>
                  <a:pt x="5319541" y="0"/>
                </a:lnTo>
                <a:lnTo>
                  <a:pt x="5319541" y="5303020"/>
                </a:lnTo>
                <a:lnTo>
                  <a:pt x="0" y="53030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952900"/>
            <a:ext cx="15225150" cy="95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Problem Recap &amp; 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2163804"/>
            <a:ext cx="9537986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Expected Outcomes / Success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633787"/>
            <a:ext cx="8090206" cy="601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accurate ECG arrhythmia detection (validated with MIT-BIH dataset).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Stable, noise-free vital-sign data from calibrated sensors.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End-to-end system cost &lt; ₹2,500 in production.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Reliable Telegram &amp; ThingSpeak alerts during abnormal events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0187" y="0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357935" y="869664"/>
            <a:ext cx="8346423" cy="8774398"/>
          </a:xfrm>
          <a:custGeom>
            <a:avLst/>
            <a:gdLst/>
            <a:ahLst/>
            <a:cxnLst/>
            <a:rect l="l" t="t" r="r" b="b"/>
            <a:pathLst>
              <a:path w="8346423" h="8774398">
                <a:moveTo>
                  <a:pt x="0" y="0"/>
                </a:moveTo>
                <a:lnTo>
                  <a:pt x="8346423" y="0"/>
                </a:lnTo>
                <a:lnTo>
                  <a:pt x="8346423" y="8774399"/>
                </a:lnTo>
                <a:lnTo>
                  <a:pt x="0" y="87743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63" r="-256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952900"/>
            <a:ext cx="15225150" cy="95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Prototype 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2163804"/>
            <a:ext cx="9537986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Expected Outcomes / Success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633787"/>
            <a:ext cx="8090206" cy="601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accurate ECG arrhythmia detection (validated with MIT-BIH dataset).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Stable, noise-free vital-sign data from calibrated sensors.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End-to-end system cost &lt; ₹2,500 in production.</a:t>
            </a:r>
          </a:p>
          <a:p>
            <a:pPr marL="863599" lvl="1" indent="-431800" algn="l">
              <a:lnSpc>
                <a:spcPts val="47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Reliable Telegram &amp; ThingSpeak alerts during abnormal events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0187" y="0"/>
            <a:ext cx="18338187" cy="10011617"/>
            <a:chOff x="0" y="0"/>
            <a:chExt cx="23431000" cy="12792006"/>
          </a:xfrm>
        </p:grpSpPr>
        <p:sp>
          <p:nvSpPr>
            <p:cNvPr id="3" name="Freeform 3">
              <a:hlinkClick r:id="rId3" tooltip="https://www.canva.com/design/DAG2bn_BlYU/gXgSw-3MUvjLoPsORj39pw/edit?utm_content=DAG2bn_BlYU&amp;utm_campaign=designshare&amp;utm_medium=link2&amp;utm_source=sharebutton"/>
            </p:cNvPr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216458" y="215958"/>
            <a:ext cx="9795659" cy="9795659"/>
          </a:xfrm>
          <a:custGeom>
            <a:avLst/>
            <a:gdLst/>
            <a:ahLst/>
            <a:cxnLst/>
            <a:rect l="l" t="t" r="r" b="b"/>
            <a:pathLst>
              <a:path w="9795659" h="9795659">
                <a:moveTo>
                  <a:pt x="0" y="0"/>
                </a:moveTo>
                <a:lnTo>
                  <a:pt x="9795659" y="0"/>
                </a:lnTo>
                <a:lnTo>
                  <a:pt x="9795659" y="9795659"/>
                </a:lnTo>
                <a:lnTo>
                  <a:pt x="0" y="97956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736438" y="467236"/>
            <a:ext cx="8927146" cy="8927146"/>
          </a:xfrm>
          <a:custGeom>
            <a:avLst/>
            <a:gdLst/>
            <a:ahLst/>
            <a:cxnLst/>
            <a:rect l="l" t="t" r="r" b="b"/>
            <a:pathLst>
              <a:path w="8927146" h="8927146">
                <a:moveTo>
                  <a:pt x="0" y="0"/>
                </a:moveTo>
                <a:lnTo>
                  <a:pt x="8927146" y="0"/>
                </a:lnTo>
                <a:lnTo>
                  <a:pt x="8927146" y="8927146"/>
                </a:lnTo>
                <a:lnTo>
                  <a:pt x="0" y="89271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0906" y="867306"/>
            <a:ext cx="6975705" cy="875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61"/>
              </a:lnSpc>
            </a:pPr>
            <a:r>
              <a:rPr lang="en-US" sz="3884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Key  Features</a:t>
            </a:r>
          </a:p>
          <a:p>
            <a:pPr marL="773843" lvl="1" indent="-386921" algn="l">
              <a:lnSpc>
                <a:spcPts val="4301"/>
              </a:lnSpc>
              <a:buFont typeface="Arial"/>
              <a:buChar char="•"/>
            </a:pPr>
            <a:r>
              <a:rPr lang="en-US" sz="358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Cleaner ECG signals with digital filtering and grounding improvements.</a:t>
            </a:r>
          </a:p>
          <a:p>
            <a:pPr marL="773843" lvl="1" indent="-386921" algn="l">
              <a:lnSpc>
                <a:spcPts val="4301"/>
              </a:lnSpc>
              <a:buFont typeface="Arial"/>
              <a:buChar char="•"/>
            </a:pPr>
            <a:r>
              <a:rPr lang="en-US" sz="358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Cuff-less BP monitoring using ECG–PPG Pulse Transit Time.</a:t>
            </a:r>
          </a:p>
          <a:p>
            <a:pPr marL="773843" lvl="1" indent="-386921" algn="l">
              <a:lnSpc>
                <a:spcPts val="4301"/>
              </a:lnSpc>
              <a:buFont typeface="Arial"/>
              <a:buChar char="•"/>
            </a:pPr>
            <a:r>
              <a:rPr lang="en-US" sz="358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Real-time AI classification for arrhythmia and abnormal vitals.</a:t>
            </a:r>
          </a:p>
          <a:p>
            <a:pPr marL="773843" lvl="1" indent="-386921" algn="l">
              <a:lnSpc>
                <a:spcPts val="4301"/>
              </a:lnSpc>
              <a:buFont typeface="Arial"/>
              <a:buChar char="•"/>
            </a:pPr>
            <a:r>
              <a:rPr lang="en-US" sz="358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Predictive health index combining vitals + environmental factors.</a:t>
            </a:r>
          </a:p>
          <a:p>
            <a:pPr marL="773843" lvl="1" indent="-386921" algn="l">
              <a:lnSpc>
                <a:spcPts val="4301"/>
              </a:lnSpc>
              <a:buFont typeface="Arial"/>
              <a:buChar char="•"/>
            </a:pPr>
            <a:r>
              <a:rPr lang="en-US" sz="358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Instant alerts to doctors/caregivers via Telegram.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1009650"/>
            <a:ext cx="18288000" cy="860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👩‍⚕️ User Experience &amp; Impact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User Journey: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 AURA-AI</a:t>
            </a:r>
            <a:r>
              <a:rPr lang="en-US" sz="3341">
                <a:solidFill>
                  <a:srgbClr val="F2F2F2"/>
                </a:solidFill>
                <a:latin typeface="Arimo"/>
                <a:ea typeface="Arimo"/>
                <a:cs typeface="Arimo"/>
                <a:sym typeface="Arimo"/>
              </a:rPr>
              <a:t> auto-calibrates on startup, captures ECG, SpO₂, BP, and air-quality data in real time, analyzes it using on-device 1D-CNN/LSTM AI, and instantly alerts users via Telegram and ThingSpeak. The dashboard displays live vitals and health trends for continuous monitoring.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Innovation</a:t>
            </a:r>
            <a:r>
              <a:rPr lang="en-US" sz="3341">
                <a:solidFill>
                  <a:srgbClr val="F2F2F2"/>
                </a:solidFill>
                <a:latin typeface="Arimo"/>
                <a:ea typeface="Arimo"/>
                <a:cs typeface="Arimo"/>
                <a:sym typeface="Arimo"/>
              </a:rPr>
              <a:t>: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F2F2F2"/>
                </a:solidFill>
                <a:latin typeface="Arimo"/>
                <a:ea typeface="Arimo"/>
                <a:cs typeface="Arimo"/>
                <a:sym typeface="Arimo"/>
              </a:rPr>
              <a:t> Edge-AI for real-time detection without internet, cuff-less BP via PTT, sensor fusion of biomedical + environmental data, and an open-source, low-cost design ready for mass deployment.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Impact: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F2F2F2"/>
                </a:solidFill>
                <a:latin typeface="Arimo"/>
                <a:ea typeface="Arimo"/>
                <a:cs typeface="Arimo"/>
                <a:sym typeface="Arimo"/>
              </a:rPr>
              <a:t> Delivers AI-powered diagnostics to rural clinics and ambulances, enables 24/7 home care for elderly and chronic patients, and aligns with NDHM &amp; UN SDG 3 for accessible, preventive healthcare.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 b="1">
                <a:solidFill>
                  <a:srgbClr val="F2F2F2"/>
                </a:solidFill>
                <a:latin typeface="Arimo Bold"/>
                <a:ea typeface="Arimo Bold"/>
                <a:cs typeface="Arimo Bold"/>
                <a:sym typeface="Arimo Bold"/>
              </a:rPr>
              <a:t>Next Steps:</a:t>
            </a:r>
          </a:p>
          <a:p>
            <a:pPr marL="721324" lvl="1" indent="-360662" algn="l">
              <a:lnSpc>
                <a:spcPts val="4009"/>
              </a:lnSpc>
              <a:buFont typeface="Arial"/>
              <a:buChar char="•"/>
            </a:pPr>
            <a:r>
              <a:rPr lang="en-US" sz="3341">
                <a:solidFill>
                  <a:srgbClr val="F2F2F2"/>
                </a:solidFill>
                <a:latin typeface="Arimo"/>
                <a:ea typeface="Arimo"/>
                <a:cs typeface="Arimo"/>
                <a:sym typeface="Arimo"/>
              </a:rPr>
              <a:t> Enhance AI with larger datasets, add mobile app + wearable version, conduct clinical pilots, and pursue ISO/CE certification and healthcare partnerships.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A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5204" y="-390836"/>
            <a:ext cx="18338187" cy="10011617"/>
            <a:chOff x="0" y="0"/>
            <a:chExt cx="23431000" cy="127920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30992" cy="12792056"/>
            </a:xfrm>
            <a:custGeom>
              <a:avLst/>
              <a:gdLst/>
              <a:ahLst/>
              <a:cxnLst/>
              <a:rect l="l" t="t" r="r" b="b"/>
              <a:pathLst>
                <a:path w="23430992" h="12792056">
                  <a:moveTo>
                    <a:pt x="0" y="336482"/>
                  </a:moveTo>
                  <a:cubicBezTo>
                    <a:pt x="0" y="150625"/>
                    <a:pt x="149987" y="0"/>
                    <a:pt x="335153" y="0"/>
                  </a:cubicBezTo>
                  <a:lnTo>
                    <a:pt x="23095838" y="0"/>
                  </a:lnTo>
                  <a:lnTo>
                    <a:pt x="23095838" y="12765"/>
                  </a:lnTo>
                  <a:lnTo>
                    <a:pt x="23095838" y="0"/>
                  </a:lnTo>
                  <a:cubicBezTo>
                    <a:pt x="23280877" y="0"/>
                    <a:pt x="23430992" y="150625"/>
                    <a:pt x="23430992" y="336482"/>
                  </a:cubicBezTo>
                  <a:lnTo>
                    <a:pt x="23418292" y="336482"/>
                  </a:lnTo>
                  <a:lnTo>
                    <a:pt x="23430992" y="336482"/>
                  </a:lnTo>
                  <a:lnTo>
                    <a:pt x="23430992" y="12455447"/>
                  </a:lnTo>
                  <a:lnTo>
                    <a:pt x="23418292" y="12455447"/>
                  </a:lnTo>
                  <a:lnTo>
                    <a:pt x="23430992" y="12455447"/>
                  </a:lnTo>
                  <a:cubicBezTo>
                    <a:pt x="23430992" y="12641304"/>
                    <a:pt x="23281004" y="12791930"/>
                    <a:pt x="23095838" y="12791930"/>
                  </a:cubicBezTo>
                  <a:lnTo>
                    <a:pt x="23095838" y="12779165"/>
                  </a:lnTo>
                  <a:lnTo>
                    <a:pt x="23095838" y="12791930"/>
                  </a:lnTo>
                  <a:lnTo>
                    <a:pt x="335153" y="12791930"/>
                  </a:lnTo>
                  <a:lnTo>
                    <a:pt x="335153" y="12779165"/>
                  </a:lnTo>
                  <a:lnTo>
                    <a:pt x="335153" y="12791930"/>
                  </a:lnTo>
                  <a:cubicBezTo>
                    <a:pt x="149987" y="12792056"/>
                    <a:pt x="0" y="12641304"/>
                    <a:pt x="0" y="12455447"/>
                  </a:cubicBezTo>
                  <a:lnTo>
                    <a:pt x="0" y="336482"/>
                  </a:lnTo>
                  <a:lnTo>
                    <a:pt x="12700" y="336482"/>
                  </a:lnTo>
                  <a:lnTo>
                    <a:pt x="0" y="336482"/>
                  </a:lnTo>
                  <a:moveTo>
                    <a:pt x="25400" y="336482"/>
                  </a:moveTo>
                  <a:lnTo>
                    <a:pt x="25400" y="12455447"/>
                  </a:lnTo>
                  <a:lnTo>
                    <a:pt x="12700" y="12455447"/>
                  </a:lnTo>
                  <a:lnTo>
                    <a:pt x="25400" y="12455447"/>
                  </a:lnTo>
                  <a:cubicBezTo>
                    <a:pt x="25400" y="12627135"/>
                    <a:pt x="164084" y="12766401"/>
                    <a:pt x="335153" y="12766401"/>
                  </a:cubicBezTo>
                  <a:lnTo>
                    <a:pt x="23095838" y="12766401"/>
                  </a:lnTo>
                  <a:cubicBezTo>
                    <a:pt x="23266907" y="12766401"/>
                    <a:pt x="23405592" y="12627135"/>
                    <a:pt x="23405592" y="12455447"/>
                  </a:cubicBezTo>
                  <a:lnTo>
                    <a:pt x="23405592" y="336482"/>
                  </a:lnTo>
                  <a:cubicBezTo>
                    <a:pt x="23405592" y="164794"/>
                    <a:pt x="23266907" y="25530"/>
                    <a:pt x="23095838" y="25530"/>
                  </a:cubicBezTo>
                  <a:lnTo>
                    <a:pt x="335153" y="25530"/>
                  </a:lnTo>
                  <a:lnTo>
                    <a:pt x="335153" y="12765"/>
                  </a:lnTo>
                  <a:lnTo>
                    <a:pt x="335153" y="25530"/>
                  </a:lnTo>
                  <a:cubicBezTo>
                    <a:pt x="164084" y="25530"/>
                    <a:pt x="25400" y="164794"/>
                    <a:pt x="25400" y="336482"/>
                  </a:cubicBezTo>
                  <a:close/>
                </a:path>
              </a:pathLst>
            </a:custGeom>
            <a:solidFill>
              <a:srgbClr val="00FCFE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8736438" y="98135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6438" y="375802"/>
            <a:ext cx="8111548" cy="91434"/>
          </a:xfrm>
          <a:custGeom>
            <a:avLst/>
            <a:gdLst/>
            <a:ahLst/>
            <a:cxnLst/>
            <a:rect l="l" t="t" r="r" b="b"/>
            <a:pathLst>
              <a:path w="8111548" h="91434">
                <a:moveTo>
                  <a:pt x="0" y="0"/>
                </a:moveTo>
                <a:lnTo>
                  <a:pt x="8111548" y="0"/>
                </a:lnTo>
                <a:lnTo>
                  <a:pt x="8111548" y="91434"/>
                </a:lnTo>
                <a:lnTo>
                  <a:pt x="0" y="9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C1E6E-7100-09FA-BCE8-39667B0749DC}"/>
              </a:ext>
            </a:extLst>
          </p:cNvPr>
          <p:cNvSpPr txBox="1"/>
          <p:nvPr/>
        </p:nvSpPr>
        <p:spPr>
          <a:xfrm>
            <a:off x="685800" y="802987"/>
            <a:ext cx="92693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Screenshots &amp; Wireframes</a:t>
            </a:r>
            <a:endParaRPr lang="en-IN" sz="5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ircuit Diagram">
            <a:extLst>
              <a:ext uri="{FF2B5EF4-FFF2-40B4-BE49-F238E27FC236}">
                <a16:creationId xmlns:a16="http://schemas.microsoft.com/office/drawing/2014/main" id="{E79C7DC4-F037-AD25-4808-F531675C8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463" y="1595438"/>
            <a:ext cx="10125075" cy="709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533</Words>
  <Application>Microsoft Office PowerPoint</Application>
  <PresentationFormat>Custom</PresentationFormat>
  <Paragraphs>78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Arimo Bold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Anatomy &amp; Physiology by Slidesgo.pptx</dc:title>
  <dc:creator>Abisek sasikumar</dc:creator>
  <cp:lastModifiedBy>Abisek sasikumar</cp:lastModifiedBy>
  <cp:revision>3</cp:revision>
  <dcterms:created xsi:type="dcterms:W3CDTF">2006-08-16T00:00:00Z</dcterms:created>
  <dcterms:modified xsi:type="dcterms:W3CDTF">2025-10-21T16:08:38Z</dcterms:modified>
  <dc:identifier>DAG2bn_BlYU</dc:identifier>
</cp:coreProperties>
</file>

<file path=docProps/thumbnail.jpeg>
</file>